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708" r:id="rId2"/>
  </p:sldMasterIdLst>
  <p:notesMasterIdLst>
    <p:notesMasterId r:id="rId12"/>
  </p:notesMasterIdLst>
  <p:handoutMasterIdLst>
    <p:handoutMasterId r:id="rId13"/>
  </p:handoutMasterIdLst>
  <p:sldIdLst>
    <p:sldId id="256" r:id="rId3"/>
    <p:sldId id="268" r:id="rId4"/>
    <p:sldId id="258" r:id="rId5"/>
    <p:sldId id="350" r:id="rId6"/>
    <p:sldId id="351" r:id="rId7"/>
    <p:sldId id="352" r:id="rId8"/>
    <p:sldId id="353" r:id="rId9"/>
    <p:sldId id="354" r:id="rId10"/>
    <p:sldId id="355" r:id="rId11"/>
  </p:sldIdLst>
  <p:sldSz cx="9906000" cy="6858000" type="A4"/>
  <p:notesSz cx="6669088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16">
          <p15:clr>
            <a:srgbClr val="A4A3A4"/>
          </p15:clr>
        </p15:guide>
        <p15:guide id="2" pos="4980">
          <p15:clr>
            <a:srgbClr val="A4A3A4"/>
          </p15:clr>
        </p15:guide>
        <p15:guide id="3" pos="3075">
          <p15:clr>
            <a:srgbClr val="A4A3A4"/>
          </p15:clr>
        </p15:guide>
        <p15:guide id="4" pos="2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6869"/>
    <a:srgbClr val="FFFFFF"/>
    <a:srgbClr val="3C1C12"/>
    <a:srgbClr val="080C08"/>
    <a:srgbClr val="FA2115"/>
    <a:srgbClr val="FA6040"/>
    <a:srgbClr val="373826"/>
    <a:srgbClr val="343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 autoAdjust="0"/>
    <p:restoredTop sz="84014" autoAdjust="0"/>
  </p:normalViewPr>
  <p:slideViewPr>
    <p:cSldViewPr>
      <p:cViewPr varScale="1">
        <p:scale>
          <a:sx n="94" d="100"/>
          <a:sy n="94" d="100"/>
        </p:scale>
        <p:origin x="1746" y="90"/>
      </p:cViewPr>
      <p:guideLst>
        <p:guide orient="horz" pos="1216"/>
        <p:guide pos="4980"/>
        <p:guide pos="3075"/>
        <p:guide pos="262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89938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151" y="0"/>
            <a:ext cx="2889938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306"/>
            <a:ext cx="2889938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151" y="9430306"/>
            <a:ext cx="2889938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C81EC5C-0F7B-49FB-A18C-02B2D079366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98856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89938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151" y="0"/>
            <a:ext cx="2889938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46113" y="744538"/>
            <a:ext cx="537686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212" y="4715154"/>
            <a:ext cx="4890665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Mastertextformat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306"/>
            <a:ext cx="2889938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151" y="9430306"/>
            <a:ext cx="2889938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DFAF022-6DB6-45D2-9A04-C1E7AED66DD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04534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0876ABE-7894-48C4-8AAE-94390BB0810F}" type="slidenum">
              <a:rPr lang="de-DE" altLang="de-DE" sz="1200"/>
              <a:pPr/>
              <a:t>1</a:t>
            </a:fld>
            <a:endParaRPr lang="de-DE" altLang="de-DE" sz="12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6113" y="744538"/>
            <a:ext cx="5376862" cy="3722687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1754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580A64B-97B5-47A4-9856-778A0439CEFE}" type="slidenum">
              <a:rPr lang="de-DE" altLang="de-DE" sz="1200">
                <a:solidFill>
                  <a:prstClr val="black"/>
                </a:solidFill>
              </a:rPr>
              <a:pPr/>
              <a:t>2</a:t>
            </a:fld>
            <a:endParaRPr lang="de-DE" altLang="de-DE" sz="1200">
              <a:solidFill>
                <a:prstClr val="black"/>
              </a:solidFill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6113" y="744538"/>
            <a:ext cx="5376862" cy="3722687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0682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9693F66-18FE-450F-B9B7-B5A3A614FFD2}" type="slidenum">
              <a:rPr lang="de-DE" altLang="de-DE" sz="1200"/>
              <a:pPr/>
              <a:t>3</a:t>
            </a:fld>
            <a:endParaRPr lang="de-DE" altLang="de-DE" sz="120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6113" y="744538"/>
            <a:ext cx="5376862" cy="3722687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2782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9693F66-18FE-450F-B9B7-B5A3A614FFD2}" type="slidenum">
              <a:rPr lang="de-DE" altLang="de-DE" sz="1200"/>
              <a:pPr/>
              <a:t>4</a:t>
            </a:fld>
            <a:endParaRPr lang="de-DE" altLang="de-DE" sz="120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6113" y="744538"/>
            <a:ext cx="5376862" cy="3722687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7276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9693F66-18FE-450F-B9B7-B5A3A614FFD2}" type="slidenum">
              <a:rPr lang="de-DE" altLang="de-DE" sz="1200"/>
              <a:pPr/>
              <a:t>5</a:t>
            </a:fld>
            <a:endParaRPr lang="de-DE" altLang="de-DE" sz="120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6113" y="744538"/>
            <a:ext cx="5376862" cy="3722687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0491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9693F66-18FE-450F-B9B7-B5A3A614FFD2}" type="slidenum">
              <a:rPr lang="de-DE" altLang="de-DE" sz="1200"/>
              <a:pPr/>
              <a:t>6</a:t>
            </a:fld>
            <a:endParaRPr lang="de-DE" altLang="de-DE" sz="120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6113" y="744538"/>
            <a:ext cx="5376862" cy="3722687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1530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9693F66-18FE-450F-B9B7-B5A3A614FFD2}" type="slidenum">
              <a:rPr lang="de-DE" altLang="de-DE" sz="1200"/>
              <a:pPr/>
              <a:t>7</a:t>
            </a:fld>
            <a:endParaRPr lang="de-DE" altLang="de-DE" sz="120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6113" y="744538"/>
            <a:ext cx="5376862" cy="3722687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6946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9693F66-18FE-450F-B9B7-B5A3A614FFD2}" type="slidenum">
              <a:rPr lang="de-DE" altLang="de-DE" sz="1200"/>
              <a:pPr/>
              <a:t>8</a:t>
            </a:fld>
            <a:endParaRPr lang="de-DE" altLang="de-DE" sz="120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6113" y="744538"/>
            <a:ext cx="5376862" cy="3722687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2989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9693F66-18FE-450F-B9B7-B5A3A614FFD2}" type="slidenum">
              <a:rPr lang="de-DE" altLang="de-DE" sz="1200"/>
              <a:pPr/>
              <a:t>9</a:t>
            </a:fld>
            <a:endParaRPr lang="de-DE" altLang="de-DE" sz="120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6113" y="744538"/>
            <a:ext cx="5376862" cy="3722687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2473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90" y="155577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Gerade Verbindung 2"/>
          <p:cNvCxnSpPr/>
          <p:nvPr userDrawn="1"/>
        </p:nvCxnSpPr>
        <p:spPr bwMode="auto">
          <a:xfrm flipH="1">
            <a:off x="0" y="1928813"/>
            <a:ext cx="990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3C1C1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9821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1040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681040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00990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89777" y="365125"/>
            <a:ext cx="2135188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14433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90" y="155577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Gerade Verbindung 2"/>
          <p:cNvCxnSpPr/>
          <p:nvPr userDrawn="1"/>
        </p:nvCxnSpPr>
        <p:spPr bwMode="auto">
          <a:xfrm flipH="1">
            <a:off x="0" y="1928813"/>
            <a:ext cx="990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3C1C1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80679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1040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1040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915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76275" y="4589467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477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1040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1039" y="1825625"/>
            <a:ext cx="4195762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9202" y="1825625"/>
            <a:ext cx="419576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21931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2627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2626" y="1681163"/>
            <a:ext cx="41910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82626" y="2505075"/>
            <a:ext cx="419100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14915" y="1681163"/>
            <a:ext cx="42116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14915" y="2505075"/>
            <a:ext cx="42116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62484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1040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05495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0210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11639" y="987426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31566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1040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1040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639075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11639" y="987426"/>
            <a:ext cx="501491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32267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1040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681040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180740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89777" y="365125"/>
            <a:ext cx="2135188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33754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76275" y="4589467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58199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1040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1039" y="1825625"/>
            <a:ext cx="4195762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9202" y="1825625"/>
            <a:ext cx="419576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47906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2627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2626" y="1681163"/>
            <a:ext cx="41910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82626" y="2505075"/>
            <a:ext cx="419100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14915" y="1681163"/>
            <a:ext cx="42116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14915" y="2505075"/>
            <a:ext cx="42116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580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1040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67657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46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11639" y="987426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11528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11639" y="987426"/>
            <a:ext cx="501491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90291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483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1"/>
          <p:cNvSpPr>
            <a:spLocks noChangeArrowheads="1"/>
          </p:cNvSpPr>
          <p:nvPr/>
        </p:nvSpPr>
        <p:spPr bwMode="auto">
          <a:xfrm>
            <a:off x="431800" y="5670553"/>
            <a:ext cx="36599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altLang="de-DE" sz="1800">
                <a:solidFill>
                  <a:schemeClr val="bg1"/>
                </a:solidFill>
                <a:latin typeface="C Helvetica Condensed" pitchFamily="96" charset="0"/>
              </a:rPr>
              <a:t>Eigentum in Berlin-Charlottenburg</a:t>
            </a:r>
          </a:p>
          <a:p>
            <a:r>
              <a:rPr lang="de-DE" altLang="de-DE" sz="1800">
                <a:solidFill>
                  <a:schemeClr val="bg1"/>
                </a:solidFill>
                <a:latin typeface="C Helvetica Condensed" pitchFamily="96" charset="0"/>
              </a:rPr>
              <a:t>Kaiser-Friedrich-Straße 47</a:t>
            </a:r>
            <a:endParaRPr lang="de-DE" altLang="de-DE" sz="1800">
              <a:solidFill>
                <a:schemeClr val="bg1"/>
              </a:solidFill>
              <a:latin typeface="Helvetica" pitchFamily="96" charset="0"/>
            </a:endParaRPr>
          </a:p>
        </p:txBody>
      </p:sp>
      <p:sp>
        <p:nvSpPr>
          <p:cNvPr id="5122" name="Line 18"/>
          <p:cNvSpPr>
            <a:spLocks noChangeShapeType="1"/>
          </p:cNvSpPr>
          <p:nvPr/>
        </p:nvSpPr>
        <p:spPr bwMode="auto">
          <a:xfrm>
            <a:off x="6986588" y="5413375"/>
            <a:ext cx="1333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4" name="Textfeld 5"/>
          <p:cNvSpPr txBox="1">
            <a:spLocks noChangeArrowheads="1"/>
          </p:cNvSpPr>
          <p:nvPr/>
        </p:nvSpPr>
        <p:spPr bwMode="auto">
          <a:xfrm>
            <a:off x="344490" y="620713"/>
            <a:ext cx="69119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altLang="de-DE" dirty="0">
                <a:solidFill>
                  <a:srgbClr val="736869"/>
                </a:solidFill>
                <a:latin typeface="Helvetica 63 Medium Extended"/>
                <a:ea typeface="Helvetica 63 Medium Extended"/>
                <a:cs typeface="Helvetica 63 Medium Extended"/>
              </a:rPr>
              <a:t>Herzlich willkommen zur Elterninformation</a:t>
            </a:r>
          </a:p>
          <a:p>
            <a:r>
              <a:rPr lang="de-DE" altLang="de-DE" dirty="0">
                <a:solidFill>
                  <a:srgbClr val="736869"/>
                </a:solidFill>
                <a:latin typeface="Helvetica 63 Medium Extended"/>
                <a:ea typeface="Helvetica 63 Medium Extended"/>
                <a:cs typeface="Helvetica 63 Medium Extended"/>
              </a:rPr>
              <a:t>Spanisch / europäisches Gymnasium</a:t>
            </a:r>
          </a:p>
        </p:txBody>
      </p:sp>
      <p:sp>
        <p:nvSpPr>
          <p:cNvPr id="5126" name="Rechteck 22"/>
          <p:cNvSpPr>
            <a:spLocks noChangeArrowheads="1"/>
          </p:cNvSpPr>
          <p:nvPr/>
        </p:nvSpPr>
        <p:spPr bwMode="auto">
          <a:xfrm>
            <a:off x="7905750" y="0"/>
            <a:ext cx="2000250" cy="1931988"/>
          </a:xfrm>
          <a:prstGeom prst="rect">
            <a:avLst/>
          </a:prstGeom>
          <a:solidFill>
            <a:srgbClr val="73686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de-DE" altLang="de-DE">
              <a:solidFill>
                <a:srgbClr val="736869"/>
              </a:solidFill>
            </a:endParaRPr>
          </a:p>
        </p:txBody>
      </p:sp>
      <p:pic>
        <p:nvPicPr>
          <p:cNvPr id="5127" name="Bild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90" y="115889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Gerade Verbindung 26"/>
          <p:cNvCxnSpPr/>
          <p:nvPr/>
        </p:nvCxnSpPr>
        <p:spPr bwMode="auto">
          <a:xfrm flipH="1">
            <a:off x="0" y="1928813"/>
            <a:ext cx="990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3C1C1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5129" name="Picture 7" descr="hlandgymnas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1"/>
          <a:stretch>
            <a:fillRect/>
          </a:stretch>
        </p:blipFill>
        <p:spPr bwMode="auto">
          <a:xfrm>
            <a:off x="0" y="1905000"/>
            <a:ext cx="9906000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1"/>
          <p:cNvSpPr>
            <a:spLocks noChangeArrowheads="1"/>
          </p:cNvSpPr>
          <p:nvPr/>
        </p:nvSpPr>
        <p:spPr bwMode="auto">
          <a:xfrm>
            <a:off x="5181602" y="2133600"/>
            <a:ext cx="16039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altLang="de-DE" sz="1800">
                <a:solidFill>
                  <a:srgbClr val="FFFFFF"/>
                </a:solidFill>
                <a:latin typeface="Helvetica 43 Light Extended"/>
                <a:ea typeface="Helvetica 43 Light Extended"/>
                <a:cs typeface="Helvetica 43 Light Extended"/>
              </a:rPr>
              <a:t>ARIT MELUM</a:t>
            </a:r>
          </a:p>
        </p:txBody>
      </p:sp>
      <p:sp>
        <p:nvSpPr>
          <p:cNvPr id="7171" name="Textfeld 6"/>
          <p:cNvSpPr txBox="1">
            <a:spLocks noChangeArrowheads="1"/>
          </p:cNvSpPr>
          <p:nvPr/>
        </p:nvSpPr>
        <p:spPr bwMode="auto">
          <a:xfrm>
            <a:off x="344488" y="6453192"/>
            <a:ext cx="36718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altLang="de-DE" sz="900" dirty="0">
                <a:solidFill>
                  <a:srgbClr val="736869"/>
                </a:solidFill>
                <a:latin typeface="Helvetica Neue Light"/>
                <a:ea typeface="Helvetica Neue Light"/>
                <a:cs typeface="Helvetica Neue Light"/>
              </a:rPr>
              <a:t>Europäisches Gymnasium | 20. Februar 2018 | Seite 2</a:t>
            </a:r>
          </a:p>
        </p:txBody>
      </p:sp>
      <p:pic>
        <p:nvPicPr>
          <p:cNvPr id="7172" name="Bil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4" t="-305" r="33746" b="305"/>
          <a:stretch>
            <a:fillRect/>
          </a:stretch>
        </p:blipFill>
        <p:spPr bwMode="auto">
          <a:xfrm>
            <a:off x="7905750" y="1912938"/>
            <a:ext cx="2000250" cy="494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2"/>
          <p:cNvSpPr>
            <a:spLocks noChangeArrowheads="1"/>
          </p:cNvSpPr>
          <p:nvPr/>
        </p:nvSpPr>
        <p:spPr bwMode="auto">
          <a:xfrm flipV="1">
            <a:off x="0" y="0"/>
            <a:ext cx="7905750" cy="1930400"/>
          </a:xfrm>
          <a:prstGeom prst="rect">
            <a:avLst/>
          </a:prstGeom>
          <a:solidFill>
            <a:srgbClr val="7368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de-DE" altLang="de-DE" baseline="30000">
                <a:solidFill>
                  <a:srgbClr val="000000"/>
                </a:solidFill>
              </a:rPr>
              <a:t>     </a:t>
            </a:r>
          </a:p>
        </p:txBody>
      </p:sp>
      <p:sp>
        <p:nvSpPr>
          <p:cNvPr id="7174" name="Textfeld 15"/>
          <p:cNvSpPr txBox="1">
            <a:spLocks noChangeArrowheads="1"/>
          </p:cNvSpPr>
          <p:nvPr/>
        </p:nvSpPr>
        <p:spPr bwMode="auto">
          <a:xfrm>
            <a:off x="313782" y="965200"/>
            <a:ext cx="6911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altLang="de-DE" dirty="0">
                <a:solidFill>
                  <a:srgbClr val="FFFFFF"/>
                </a:solidFill>
                <a:latin typeface="Helvetica 63 Medium Extended"/>
                <a:ea typeface="Helvetica 63 Medium Extended"/>
                <a:cs typeface="Helvetica 63 Medium Extended"/>
              </a:rPr>
              <a:t>Was erwartet Sie heute?</a:t>
            </a:r>
          </a:p>
        </p:txBody>
      </p:sp>
      <p:sp>
        <p:nvSpPr>
          <p:cNvPr id="7176" name="Rechteck 7"/>
          <p:cNvSpPr>
            <a:spLocks noChangeArrowheads="1"/>
          </p:cNvSpPr>
          <p:nvPr/>
        </p:nvSpPr>
        <p:spPr bwMode="auto">
          <a:xfrm>
            <a:off x="344488" y="2714468"/>
            <a:ext cx="7200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de-DE" altLang="de-DE" sz="2000" b="1" dirty="0">
                <a:latin typeface="Helvetica 63 Medium Extended"/>
                <a:ea typeface="Helvetica 63 Medium Extended"/>
                <a:cs typeface="Helvetica 63 Medium Extended"/>
              </a:rPr>
              <a:t>• </a:t>
            </a:r>
            <a:r>
              <a:rPr lang="de-DE" altLang="de-DE" sz="2000" dirty="0">
                <a:latin typeface="Helvetica 63 Medium Extended"/>
                <a:ea typeface="Helvetica 63 Medium Extended"/>
                <a:cs typeface="Helvetica 63 Medium Extended"/>
              </a:rPr>
              <a:t>Der Bildungsgang „Europäisches Gymnasium“ am UG</a:t>
            </a:r>
          </a:p>
          <a:p>
            <a:pPr lvl="0">
              <a:lnSpc>
                <a:spcPct val="150000"/>
              </a:lnSpc>
            </a:pPr>
            <a:r>
              <a:rPr lang="de-DE" altLang="de-DE" sz="2000" b="1" dirty="0">
                <a:latin typeface="Helvetica 63 Medium Extended"/>
                <a:ea typeface="Helvetica 63 Medium Extended"/>
                <a:cs typeface="Helvetica 63 Medium Extended"/>
              </a:rPr>
              <a:t>• </a:t>
            </a:r>
            <a:r>
              <a:rPr lang="de-DE" altLang="de-DE" sz="2000" dirty="0">
                <a:latin typeface="Helvetica 63 Medium Extended"/>
                <a:ea typeface="Helvetica 63 Medium Extended"/>
                <a:cs typeface="Helvetica 63 Medium Extended"/>
              </a:rPr>
              <a:t>Auslandsaufenthalte in Kl. 10 </a:t>
            </a:r>
          </a:p>
          <a:p>
            <a:pPr>
              <a:lnSpc>
                <a:spcPct val="150000"/>
              </a:lnSpc>
            </a:pPr>
            <a:r>
              <a:rPr lang="de-DE" altLang="de-DE" sz="2000" dirty="0">
                <a:latin typeface="Helvetica 63 Medium Extended"/>
                <a:ea typeface="Helvetica 63 Medium Extended"/>
                <a:cs typeface="Helvetica 63 Medium Extended"/>
              </a:rPr>
              <a:t>• Spanisch ab Kl. 10</a:t>
            </a:r>
          </a:p>
        </p:txBody>
      </p:sp>
    </p:spTree>
    <p:extLst>
      <p:ext uri="{BB962C8B-B14F-4D97-AF65-F5344CB8AC3E}">
        <p14:creationId xmlns:p14="http://schemas.microsoft.com/office/powerpoint/2010/main" val="1595108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0"/>
          <p:cNvSpPr>
            <a:spLocks noChangeArrowheads="1"/>
          </p:cNvSpPr>
          <p:nvPr/>
        </p:nvSpPr>
        <p:spPr bwMode="auto">
          <a:xfrm flipV="1">
            <a:off x="6875466" y="1938338"/>
            <a:ext cx="3030537" cy="4919662"/>
          </a:xfrm>
          <a:prstGeom prst="rect">
            <a:avLst/>
          </a:prstGeom>
          <a:solidFill>
            <a:srgbClr val="7368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de-DE" altLang="de-DE"/>
              <a:t>     </a:t>
            </a:r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7128867" y="2780928"/>
            <a:ext cx="2777133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de-DE" altLang="de-DE" sz="18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</a:rPr>
              <a:t>• Europäisches Gymnasium </a:t>
            </a:r>
          </a:p>
          <a:p>
            <a:pPr>
              <a:lnSpc>
                <a:spcPct val="150000"/>
              </a:lnSpc>
            </a:pPr>
            <a:r>
              <a:rPr lang="de-DE" altLang="de-DE" sz="1800" dirty="0">
                <a:solidFill>
                  <a:schemeClr val="bg1">
                    <a:lumMod val="65000"/>
                  </a:schemeClr>
                </a:solidFill>
                <a:latin typeface="Helvetica Neue"/>
                <a:ea typeface="Helvetica Neue"/>
                <a:cs typeface="Helvetica Neue"/>
              </a:rPr>
              <a:t>• Auslandsaufenthalt in Klasse 10</a:t>
            </a:r>
          </a:p>
          <a:p>
            <a:pPr>
              <a:lnSpc>
                <a:spcPct val="150000"/>
              </a:lnSpc>
            </a:pPr>
            <a:r>
              <a:rPr lang="de-DE" altLang="de-DE" sz="1800" dirty="0">
                <a:solidFill>
                  <a:schemeClr val="bg1">
                    <a:lumMod val="65000"/>
                  </a:schemeClr>
                </a:solidFill>
                <a:latin typeface="Helvetica Neue"/>
                <a:ea typeface="Helvetica Neue"/>
                <a:cs typeface="Helvetica Neue"/>
              </a:rPr>
              <a:t>• Spanisch</a:t>
            </a:r>
          </a:p>
        </p:txBody>
      </p:sp>
      <p:sp>
        <p:nvSpPr>
          <p:cNvPr id="13318" name="Textfeld 11"/>
          <p:cNvSpPr txBox="1">
            <a:spLocks noChangeArrowheads="1"/>
          </p:cNvSpPr>
          <p:nvPr/>
        </p:nvSpPr>
        <p:spPr bwMode="auto">
          <a:xfrm>
            <a:off x="335114" y="980728"/>
            <a:ext cx="6911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altLang="de-DE" dirty="0">
                <a:solidFill>
                  <a:srgbClr val="736869"/>
                </a:solidFill>
                <a:latin typeface="Helvetica 63 Medium Extended"/>
                <a:ea typeface="Helvetica 63 Medium Extended"/>
                <a:cs typeface="Helvetica 63 Medium Extended"/>
              </a:rPr>
              <a:t>Europäisches Gymnasium</a:t>
            </a:r>
          </a:p>
        </p:txBody>
      </p:sp>
      <p:cxnSp>
        <p:nvCxnSpPr>
          <p:cNvPr id="4" name="Gerade Verbindung 3"/>
          <p:cNvCxnSpPr/>
          <p:nvPr/>
        </p:nvCxnSpPr>
        <p:spPr bwMode="auto">
          <a:xfrm flipH="1">
            <a:off x="0" y="1928813"/>
            <a:ext cx="990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3C1C1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321" name="Textfeld 6"/>
          <p:cNvSpPr txBox="1">
            <a:spLocks noChangeArrowheads="1"/>
          </p:cNvSpPr>
          <p:nvPr/>
        </p:nvSpPr>
        <p:spPr bwMode="auto">
          <a:xfrm>
            <a:off x="344488" y="6453192"/>
            <a:ext cx="36718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altLang="de-DE" sz="900" dirty="0">
                <a:solidFill>
                  <a:srgbClr val="736869"/>
                </a:solidFill>
                <a:latin typeface="Helvetica Neue Light"/>
                <a:ea typeface="Helvetica Neue Light"/>
                <a:cs typeface="Helvetica Neue Light"/>
              </a:rPr>
              <a:t>Europäisches Gymnasium | 20. Februar 2018 | Seite  3</a:t>
            </a:r>
          </a:p>
        </p:txBody>
      </p:sp>
      <p:sp>
        <p:nvSpPr>
          <p:cNvPr id="7" name="Rechteck 6"/>
          <p:cNvSpPr>
            <a:spLocks noChangeArrowheads="1"/>
          </p:cNvSpPr>
          <p:nvPr/>
        </p:nvSpPr>
        <p:spPr bwMode="auto">
          <a:xfrm>
            <a:off x="236813" y="2545862"/>
            <a:ext cx="649136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de-DE" altLang="de-DE" sz="2000" dirty="0">
                <a:latin typeface="Helvetica 63 Medium Extended"/>
                <a:ea typeface="Helvetica 63 Medium Extended"/>
                <a:cs typeface="Helvetica 63 Medium Extended"/>
              </a:rPr>
              <a:t>Abschluss in zwei alten und zwei modernen Fremdsprachen </a:t>
            </a:r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335114" y="3991695"/>
            <a:ext cx="6491364" cy="49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de-DE" altLang="de-DE" sz="2000" dirty="0">
                <a:latin typeface="Helvetica 63 Medium Extended"/>
                <a:ea typeface="Helvetica 63 Medium Extended"/>
                <a:cs typeface="Helvetica 63 Medium Extended"/>
                <a:sym typeface="Wingdings" panose="05000000000000000000" pitchFamily="2" charset="2"/>
              </a:rPr>
              <a:t> Latein + Griechisch		Englisch + Spanisch</a:t>
            </a:r>
            <a:r>
              <a:rPr lang="de-DE" altLang="de-DE" sz="2000" dirty="0">
                <a:latin typeface="Helvetica 63 Medium Extended"/>
                <a:ea typeface="Helvetica 63 Medium Extended"/>
                <a:cs typeface="Helvetica 63 Medium Extended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feld 11"/>
          <p:cNvSpPr txBox="1">
            <a:spLocks noChangeArrowheads="1"/>
          </p:cNvSpPr>
          <p:nvPr/>
        </p:nvSpPr>
        <p:spPr bwMode="auto">
          <a:xfrm>
            <a:off x="335114" y="980728"/>
            <a:ext cx="6911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altLang="de-DE" dirty="0">
                <a:solidFill>
                  <a:srgbClr val="736869"/>
                </a:solidFill>
                <a:latin typeface="Helvetica 63 Medium Extended"/>
                <a:ea typeface="Helvetica 63 Medium Extended"/>
                <a:cs typeface="Helvetica 63 Medium Extended"/>
              </a:rPr>
              <a:t>Die Sprachenfolge</a:t>
            </a:r>
          </a:p>
        </p:txBody>
      </p:sp>
      <p:cxnSp>
        <p:nvCxnSpPr>
          <p:cNvPr id="4" name="Gerade Verbindung 3"/>
          <p:cNvCxnSpPr/>
          <p:nvPr/>
        </p:nvCxnSpPr>
        <p:spPr bwMode="auto">
          <a:xfrm flipH="1">
            <a:off x="0" y="1928813"/>
            <a:ext cx="990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3C1C1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321" name="Textfeld 6"/>
          <p:cNvSpPr txBox="1">
            <a:spLocks noChangeArrowheads="1"/>
          </p:cNvSpPr>
          <p:nvPr/>
        </p:nvSpPr>
        <p:spPr bwMode="auto">
          <a:xfrm>
            <a:off x="344488" y="6453192"/>
            <a:ext cx="36718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altLang="de-DE" sz="900" dirty="0">
                <a:solidFill>
                  <a:srgbClr val="736869"/>
                </a:solidFill>
                <a:latin typeface="Helvetica Neue Light"/>
                <a:ea typeface="Helvetica Neue Light"/>
                <a:cs typeface="Helvetica Neue Light"/>
              </a:rPr>
              <a:t>Europäisches Gymnasium | 20. Februar 2018 | Seite  4</a:t>
            </a:r>
          </a:p>
        </p:txBody>
      </p:sp>
      <p:sp>
        <p:nvSpPr>
          <p:cNvPr id="7" name="Rechteck 6"/>
          <p:cNvSpPr>
            <a:spLocks noChangeArrowheads="1"/>
          </p:cNvSpPr>
          <p:nvPr/>
        </p:nvSpPr>
        <p:spPr bwMode="auto">
          <a:xfrm>
            <a:off x="344488" y="2050752"/>
            <a:ext cx="649136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de-DE" sz="2000" dirty="0">
                <a:latin typeface="HelveticaNeueLT Std Lt" pitchFamily="34" charset="0"/>
              </a:rPr>
              <a:t>• Spanisch von Kl. 10 bis Abitur</a:t>
            </a:r>
            <a:br>
              <a:rPr lang="de-DE" sz="2000" dirty="0">
                <a:latin typeface="HelveticaNeueLT Std Lt" pitchFamily="34" charset="0"/>
              </a:rPr>
            </a:br>
            <a:r>
              <a:rPr lang="de-DE" sz="2000" dirty="0">
                <a:latin typeface="HelveticaNeueLT Std Lt" pitchFamily="34" charset="0"/>
              </a:rPr>
              <a:t>  (</a:t>
            </a:r>
            <a:r>
              <a:rPr lang="de-DE" sz="2000" dirty="0">
                <a:latin typeface="HelveticaNeueLT Std Lt" pitchFamily="34" charset="0"/>
                <a:sym typeface="Wingdings" panose="05000000000000000000" pitchFamily="2" charset="2"/>
              </a:rPr>
              <a:t> Neigungskurs Spanisch)</a:t>
            </a:r>
            <a:endParaRPr lang="de-DE" altLang="de-DE" sz="2000" dirty="0">
              <a:latin typeface="Helvetica 63 Medium Extended"/>
              <a:ea typeface="Helvetica 63 Medium Extended"/>
              <a:cs typeface="Helvetica 63 Medium Extended"/>
            </a:endParaRPr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344488" y="3188353"/>
            <a:ext cx="864096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de-DE" sz="2000" dirty="0">
                <a:latin typeface="HelveticaNeueLT Std Lt" pitchFamily="34" charset="0"/>
              </a:rPr>
              <a:t>• </a:t>
            </a:r>
            <a:r>
              <a:rPr lang="de-DE" sz="2000" u="sng" dirty="0">
                <a:latin typeface="HelveticaNeueLT Std Lt" pitchFamily="34" charset="0"/>
              </a:rPr>
              <a:t>Englisch</a:t>
            </a:r>
            <a:r>
              <a:rPr lang="de-DE" sz="2000" dirty="0">
                <a:latin typeface="HelveticaNeueLT Std Lt" pitchFamily="34" charset="0"/>
              </a:rPr>
              <a:t> bis Kl. 9 (Weiterführung, Wiedereinstieg zur KS möglich)</a:t>
            </a:r>
            <a:r>
              <a:rPr lang="de-DE" altLang="de-DE" sz="2000" dirty="0">
                <a:latin typeface="Helvetica 63 Medium Extended"/>
                <a:ea typeface="Helvetica 63 Medium Extended"/>
                <a:cs typeface="Helvetica 63 Medium Extended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HelveticaNeueLT Std Lt" pitchFamily="34" charset="0"/>
              </a:rPr>
              <a:t>  </a:t>
            </a:r>
            <a:r>
              <a:rPr lang="de-DE" sz="2000" u="sng" dirty="0">
                <a:latin typeface="HelveticaNeueLT Std Lt" pitchFamily="34" charset="0"/>
              </a:rPr>
              <a:t>Latein</a:t>
            </a:r>
            <a:r>
              <a:rPr lang="de-DE" sz="2000" dirty="0">
                <a:latin typeface="HelveticaNeueLT Std Lt" pitchFamily="34" charset="0"/>
              </a:rPr>
              <a:t> bis Kl. 9 (</a:t>
            </a:r>
            <a:r>
              <a:rPr lang="de-DE" sz="2000" dirty="0" err="1">
                <a:latin typeface="HelveticaNeueLT Std Lt" pitchFamily="34" charset="0"/>
              </a:rPr>
              <a:t>Latinumsprüfung</a:t>
            </a:r>
            <a:r>
              <a:rPr lang="de-DE" sz="2000" dirty="0">
                <a:latin typeface="HelveticaNeueLT Std Lt" pitchFamily="34" charset="0"/>
              </a:rPr>
              <a:t>!) oder Kl. 10 (Latinum mit dem Zeugnis)</a:t>
            </a:r>
            <a:r>
              <a:rPr lang="de-DE" altLang="de-DE" sz="2000" dirty="0">
                <a:latin typeface="Helvetica 63 Medium Extended"/>
                <a:ea typeface="Helvetica 63 Medium Extended"/>
                <a:cs typeface="Helvetica 63 Medium Extended"/>
              </a:rPr>
              <a:t> </a:t>
            </a:r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auto">
          <a:xfrm>
            <a:off x="335114" y="4325954"/>
            <a:ext cx="64913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de-DE" sz="2000" dirty="0">
                <a:latin typeface="HelveticaNeueLT Std Lt" pitchFamily="34" charset="0"/>
              </a:rPr>
              <a:t>• Graecum</a:t>
            </a:r>
            <a:endParaRPr lang="de-DE" altLang="de-DE" sz="2000" dirty="0">
              <a:latin typeface="Helvetica 63 Medium Extended"/>
              <a:ea typeface="Helvetica 63 Medium Extended"/>
              <a:cs typeface="Helvetica 63 Medium Extended"/>
            </a:endParaRPr>
          </a:p>
        </p:txBody>
      </p:sp>
      <p:sp>
        <p:nvSpPr>
          <p:cNvPr id="11" name="Rechteck 10"/>
          <p:cNvSpPr>
            <a:spLocks noChangeArrowheads="1"/>
          </p:cNvSpPr>
          <p:nvPr/>
        </p:nvSpPr>
        <p:spPr bwMode="auto">
          <a:xfrm>
            <a:off x="335114" y="5001890"/>
            <a:ext cx="85783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de-DE" sz="2000" dirty="0">
                <a:latin typeface="HelveticaNeueLT Std Lt" pitchFamily="34" charset="0"/>
              </a:rPr>
              <a:t>• Kursstufe: Weiterführung einer alten Sprache </a:t>
            </a:r>
            <a:r>
              <a:rPr lang="de-DE" sz="2000" u="sng" dirty="0">
                <a:latin typeface="HelveticaNeueLT Std Lt" pitchFamily="34" charset="0"/>
              </a:rPr>
              <a:t>und</a:t>
            </a:r>
            <a:r>
              <a:rPr lang="de-DE" sz="2000" dirty="0">
                <a:latin typeface="HelveticaNeueLT Std Lt" pitchFamily="34" charset="0"/>
              </a:rPr>
              <a:t> einer neuen Sprache</a:t>
            </a:r>
            <a:endParaRPr lang="de-DE" altLang="de-DE" sz="2000" dirty="0">
              <a:latin typeface="Helvetica 63 Medium Extended"/>
              <a:ea typeface="Helvetica 63 Medium Extended"/>
              <a:cs typeface="Helvetica 63 Medium Extended"/>
            </a:endParaRPr>
          </a:p>
        </p:txBody>
      </p:sp>
    </p:spTree>
    <p:extLst>
      <p:ext uri="{BB962C8B-B14F-4D97-AF65-F5344CB8AC3E}">
        <p14:creationId xmlns:p14="http://schemas.microsoft.com/office/powerpoint/2010/main" val="351220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0"/>
          <p:cNvSpPr>
            <a:spLocks noChangeArrowheads="1"/>
          </p:cNvSpPr>
          <p:nvPr/>
        </p:nvSpPr>
        <p:spPr bwMode="auto">
          <a:xfrm flipV="1">
            <a:off x="6875466" y="1938338"/>
            <a:ext cx="3030537" cy="4919662"/>
          </a:xfrm>
          <a:prstGeom prst="rect">
            <a:avLst/>
          </a:prstGeom>
          <a:solidFill>
            <a:srgbClr val="7368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de-DE" altLang="de-DE"/>
              <a:t>     </a:t>
            </a:r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7128867" y="2780928"/>
            <a:ext cx="2777133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de-DE" altLang="de-DE" sz="18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</a:rPr>
              <a:t>• Europäisches Gymnasium </a:t>
            </a:r>
          </a:p>
          <a:p>
            <a:pPr>
              <a:lnSpc>
                <a:spcPct val="150000"/>
              </a:lnSpc>
            </a:pPr>
            <a:r>
              <a:rPr lang="de-DE" altLang="de-DE" sz="1800" dirty="0">
                <a:solidFill>
                  <a:schemeClr val="bg1">
                    <a:lumMod val="65000"/>
                  </a:schemeClr>
                </a:solidFill>
                <a:latin typeface="Helvetica Neue"/>
                <a:ea typeface="Helvetica Neue"/>
                <a:cs typeface="Helvetica Neue"/>
              </a:rPr>
              <a:t>• Auslandsaufenthalt in Klasse 10</a:t>
            </a:r>
          </a:p>
          <a:p>
            <a:pPr>
              <a:lnSpc>
                <a:spcPct val="150000"/>
              </a:lnSpc>
            </a:pPr>
            <a:r>
              <a:rPr lang="de-DE" altLang="de-DE" sz="1800" dirty="0">
                <a:solidFill>
                  <a:schemeClr val="bg1">
                    <a:lumMod val="65000"/>
                  </a:schemeClr>
                </a:solidFill>
                <a:latin typeface="Helvetica Neue"/>
                <a:ea typeface="Helvetica Neue"/>
                <a:cs typeface="Helvetica Neue"/>
              </a:rPr>
              <a:t>• Spanisch</a:t>
            </a:r>
          </a:p>
        </p:txBody>
      </p:sp>
      <p:sp>
        <p:nvSpPr>
          <p:cNvPr id="13318" name="Textfeld 11"/>
          <p:cNvSpPr txBox="1">
            <a:spLocks noChangeArrowheads="1"/>
          </p:cNvSpPr>
          <p:nvPr/>
        </p:nvSpPr>
        <p:spPr bwMode="auto">
          <a:xfrm>
            <a:off x="335114" y="980728"/>
            <a:ext cx="6911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altLang="de-DE" dirty="0">
                <a:solidFill>
                  <a:srgbClr val="736869"/>
                </a:solidFill>
                <a:latin typeface="Helvetica 63 Medium Extended"/>
                <a:ea typeface="Helvetica 63 Medium Extended"/>
                <a:cs typeface="Helvetica 63 Medium Extended"/>
              </a:rPr>
              <a:t>Wochenstunden in Klasse 10</a:t>
            </a:r>
          </a:p>
        </p:txBody>
      </p:sp>
      <p:cxnSp>
        <p:nvCxnSpPr>
          <p:cNvPr id="4" name="Gerade Verbindung 3"/>
          <p:cNvCxnSpPr/>
          <p:nvPr/>
        </p:nvCxnSpPr>
        <p:spPr bwMode="auto">
          <a:xfrm flipH="1">
            <a:off x="0" y="1928813"/>
            <a:ext cx="990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3C1C1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321" name="Textfeld 6"/>
          <p:cNvSpPr txBox="1">
            <a:spLocks noChangeArrowheads="1"/>
          </p:cNvSpPr>
          <p:nvPr/>
        </p:nvSpPr>
        <p:spPr bwMode="auto">
          <a:xfrm>
            <a:off x="344488" y="6453192"/>
            <a:ext cx="36718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altLang="de-DE" sz="900" dirty="0">
                <a:solidFill>
                  <a:srgbClr val="736869"/>
                </a:solidFill>
                <a:latin typeface="Helvetica Neue Light"/>
                <a:ea typeface="Helvetica Neue Light"/>
                <a:cs typeface="Helvetica Neue Light"/>
              </a:rPr>
              <a:t>GLK | 20. Februar 2018 | Seite  5</a:t>
            </a:r>
          </a:p>
        </p:txBody>
      </p:sp>
      <p:sp>
        <p:nvSpPr>
          <p:cNvPr id="7" name="Rechteck 6"/>
          <p:cNvSpPr>
            <a:spLocks noChangeArrowheads="1"/>
          </p:cNvSpPr>
          <p:nvPr/>
        </p:nvSpPr>
        <p:spPr bwMode="auto">
          <a:xfrm>
            <a:off x="335114" y="2414937"/>
            <a:ext cx="6491364" cy="49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de-DE" sz="2000" dirty="0">
                <a:latin typeface="HelveticaNeueLT Std Lt" pitchFamily="34" charset="0"/>
              </a:rPr>
              <a:t>Klasse 9: 		36 Wochenstunden</a:t>
            </a:r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335114" y="3991695"/>
            <a:ext cx="64913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de-DE" sz="2000" dirty="0">
                <a:latin typeface="HelveticaNeueLT Std Lt" pitchFamily="34" charset="0"/>
              </a:rPr>
              <a:t>Klasse 10 regulär: 	37 Wochenstunden</a:t>
            </a:r>
            <a:r>
              <a:rPr lang="de-DE" altLang="de-DE" sz="2000" dirty="0">
                <a:latin typeface="Helvetica 63 Medium Extended"/>
                <a:ea typeface="Helvetica 63 Medium Extended"/>
                <a:cs typeface="Helvetica 63 Medium Extended"/>
              </a:rPr>
              <a:t> </a:t>
            </a:r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auto">
          <a:xfrm>
            <a:off x="335114" y="4475789"/>
            <a:ext cx="6491364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sz="2000" dirty="0">
                <a:latin typeface="HelveticaNeueLT Std Lt" pitchFamily="34" charset="0"/>
              </a:rPr>
              <a:t>	 		  3 Spanisch</a:t>
            </a:r>
          </a:p>
          <a:p>
            <a:r>
              <a:rPr lang="de-DE" sz="2000" dirty="0">
                <a:latin typeface="HelveticaNeueLT Std Lt" pitchFamily="34" charset="0"/>
              </a:rPr>
              <a:t>			________________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HelveticaNeueLT Std Lt" pitchFamily="34" charset="0"/>
              </a:rPr>
              <a:t>			40 Wochenstunden</a:t>
            </a:r>
          </a:p>
        </p:txBody>
      </p:sp>
    </p:spTree>
    <p:extLst>
      <p:ext uri="{BB962C8B-B14F-4D97-AF65-F5344CB8AC3E}">
        <p14:creationId xmlns:p14="http://schemas.microsoft.com/office/powerpoint/2010/main" val="379143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0"/>
          <p:cNvSpPr>
            <a:spLocks noChangeArrowheads="1"/>
          </p:cNvSpPr>
          <p:nvPr/>
        </p:nvSpPr>
        <p:spPr bwMode="auto">
          <a:xfrm flipV="1">
            <a:off x="6875466" y="1938338"/>
            <a:ext cx="3030537" cy="4919662"/>
          </a:xfrm>
          <a:prstGeom prst="rect">
            <a:avLst/>
          </a:prstGeom>
          <a:solidFill>
            <a:srgbClr val="7368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de-DE" altLang="de-DE"/>
              <a:t>     </a:t>
            </a:r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7128867" y="2780928"/>
            <a:ext cx="2777133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de-DE" altLang="de-DE" sz="18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</a:rPr>
              <a:t>• Europäisches Gymnasium </a:t>
            </a:r>
          </a:p>
          <a:p>
            <a:pPr>
              <a:lnSpc>
                <a:spcPct val="150000"/>
              </a:lnSpc>
            </a:pPr>
            <a:r>
              <a:rPr lang="de-DE" altLang="de-DE" sz="1800" dirty="0">
                <a:solidFill>
                  <a:schemeClr val="bg1">
                    <a:lumMod val="65000"/>
                  </a:schemeClr>
                </a:solidFill>
                <a:latin typeface="Helvetica Neue"/>
                <a:ea typeface="Helvetica Neue"/>
                <a:cs typeface="Helvetica Neue"/>
              </a:rPr>
              <a:t>• Auslandsaufenthalt in Klasse 10</a:t>
            </a:r>
          </a:p>
          <a:p>
            <a:pPr>
              <a:lnSpc>
                <a:spcPct val="150000"/>
              </a:lnSpc>
            </a:pPr>
            <a:r>
              <a:rPr lang="de-DE" altLang="de-DE" sz="1800" dirty="0">
                <a:solidFill>
                  <a:schemeClr val="bg1">
                    <a:lumMod val="65000"/>
                  </a:schemeClr>
                </a:solidFill>
                <a:latin typeface="Helvetica Neue"/>
                <a:ea typeface="Helvetica Neue"/>
                <a:cs typeface="Helvetica Neue"/>
              </a:rPr>
              <a:t>• Spanisch</a:t>
            </a:r>
          </a:p>
        </p:txBody>
      </p:sp>
      <p:sp>
        <p:nvSpPr>
          <p:cNvPr id="13318" name="Textfeld 11"/>
          <p:cNvSpPr txBox="1">
            <a:spLocks noChangeArrowheads="1"/>
          </p:cNvSpPr>
          <p:nvPr/>
        </p:nvSpPr>
        <p:spPr bwMode="auto">
          <a:xfrm>
            <a:off x="335114" y="980728"/>
            <a:ext cx="6911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altLang="de-DE" dirty="0">
                <a:solidFill>
                  <a:srgbClr val="736869"/>
                </a:solidFill>
                <a:latin typeface="Helvetica 63 Medium Extended"/>
                <a:ea typeface="Helvetica 63 Medium Extended"/>
                <a:cs typeface="Helvetica 63 Medium Extended"/>
              </a:rPr>
              <a:t>Sprachen in der Kursstufe</a:t>
            </a:r>
          </a:p>
        </p:txBody>
      </p:sp>
      <p:cxnSp>
        <p:nvCxnSpPr>
          <p:cNvPr id="4" name="Gerade Verbindung 3"/>
          <p:cNvCxnSpPr/>
          <p:nvPr/>
        </p:nvCxnSpPr>
        <p:spPr bwMode="auto">
          <a:xfrm flipH="1">
            <a:off x="0" y="1928813"/>
            <a:ext cx="990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3C1C1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321" name="Textfeld 6"/>
          <p:cNvSpPr txBox="1">
            <a:spLocks noChangeArrowheads="1"/>
          </p:cNvSpPr>
          <p:nvPr/>
        </p:nvSpPr>
        <p:spPr bwMode="auto">
          <a:xfrm>
            <a:off x="344488" y="6453192"/>
            <a:ext cx="36718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altLang="de-DE" sz="900" dirty="0">
                <a:solidFill>
                  <a:srgbClr val="736869"/>
                </a:solidFill>
                <a:latin typeface="Helvetica Neue Light"/>
                <a:ea typeface="Helvetica Neue Light"/>
                <a:cs typeface="Helvetica Neue Light"/>
              </a:rPr>
              <a:t>GLK | 20. Februar 2018 | Seite  6</a:t>
            </a:r>
          </a:p>
        </p:txBody>
      </p:sp>
      <p:sp>
        <p:nvSpPr>
          <p:cNvPr id="7" name="Rechteck 6"/>
          <p:cNvSpPr>
            <a:spLocks noChangeArrowheads="1"/>
          </p:cNvSpPr>
          <p:nvPr/>
        </p:nvSpPr>
        <p:spPr bwMode="auto">
          <a:xfrm>
            <a:off x="335114" y="2414937"/>
            <a:ext cx="6491364" cy="95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de-DE" sz="2000" dirty="0">
                <a:latin typeface="HelveticaNeueLT Std Lt" pitchFamily="34" charset="0"/>
              </a:rPr>
              <a:t>Weiterführung einer alten Sprache </a:t>
            </a:r>
            <a:r>
              <a:rPr lang="de-DE" sz="2000" u="sng" dirty="0">
                <a:latin typeface="HelveticaNeueLT Std Lt" pitchFamily="34" charset="0"/>
              </a:rPr>
              <a:t>und</a:t>
            </a:r>
            <a:r>
              <a:rPr lang="de-DE" sz="2000" dirty="0">
                <a:latin typeface="HelveticaNeueLT Std Lt" pitchFamily="34" charset="0"/>
              </a:rPr>
              <a:t> einer neuen Sprache, </a:t>
            </a:r>
            <a:r>
              <a:rPr lang="de-DE" sz="2000" u="sng" dirty="0">
                <a:latin typeface="HelveticaNeueLT Std Lt" pitchFamily="34" charset="0"/>
              </a:rPr>
              <a:t>darunter Spanisch</a:t>
            </a:r>
            <a:r>
              <a:rPr lang="de-DE" sz="2000" dirty="0">
                <a:latin typeface="HelveticaNeueLT Std Lt" pitchFamily="34" charset="0"/>
              </a:rPr>
              <a:t>. </a:t>
            </a:r>
          </a:p>
        </p:txBody>
      </p:sp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805934"/>
              </p:ext>
            </p:extLst>
          </p:nvPr>
        </p:nvGraphicFramePr>
        <p:xfrm>
          <a:off x="332594" y="3717032"/>
          <a:ext cx="5052454" cy="2494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68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fünfstündig / dreistündig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fünfstündig / dreistündig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dreistündig (Wahlbereich)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Latein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Spanisch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Griechisch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Spanisch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Latein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Englisch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Spanisch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Latein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Griechisch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Spanisch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Griechisch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Englisch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Spanisch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522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0"/>
          <p:cNvSpPr>
            <a:spLocks noChangeArrowheads="1"/>
          </p:cNvSpPr>
          <p:nvPr/>
        </p:nvSpPr>
        <p:spPr bwMode="auto">
          <a:xfrm flipV="1">
            <a:off x="6875466" y="1938338"/>
            <a:ext cx="3030537" cy="4919662"/>
          </a:xfrm>
          <a:prstGeom prst="rect">
            <a:avLst/>
          </a:prstGeom>
          <a:solidFill>
            <a:srgbClr val="7368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de-DE" altLang="de-DE"/>
              <a:t>     </a:t>
            </a:r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7128867" y="2780928"/>
            <a:ext cx="2777133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de-DE" altLang="de-DE" sz="18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</a:rPr>
              <a:t>• Europäisches Gymnasium </a:t>
            </a:r>
          </a:p>
          <a:p>
            <a:pPr>
              <a:lnSpc>
                <a:spcPct val="150000"/>
              </a:lnSpc>
            </a:pPr>
            <a:r>
              <a:rPr lang="de-DE" altLang="de-DE" sz="1800" dirty="0">
                <a:solidFill>
                  <a:schemeClr val="bg1">
                    <a:lumMod val="65000"/>
                  </a:schemeClr>
                </a:solidFill>
                <a:latin typeface="Helvetica Neue"/>
                <a:ea typeface="Helvetica Neue"/>
                <a:cs typeface="Helvetica Neue"/>
              </a:rPr>
              <a:t>• Auslandsaufenthalt in Klasse 10</a:t>
            </a:r>
          </a:p>
          <a:p>
            <a:pPr>
              <a:lnSpc>
                <a:spcPct val="150000"/>
              </a:lnSpc>
            </a:pPr>
            <a:r>
              <a:rPr lang="de-DE" altLang="de-DE" sz="1800" dirty="0">
                <a:solidFill>
                  <a:schemeClr val="bg1">
                    <a:lumMod val="65000"/>
                  </a:schemeClr>
                </a:solidFill>
                <a:latin typeface="Helvetica Neue"/>
                <a:ea typeface="Helvetica Neue"/>
                <a:cs typeface="Helvetica Neue"/>
              </a:rPr>
              <a:t>• Spanisch</a:t>
            </a:r>
          </a:p>
        </p:txBody>
      </p:sp>
      <p:sp>
        <p:nvSpPr>
          <p:cNvPr id="13318" name="Textfeld 11"/>
          <p:cNvSpPr txBox="1">
            <a:spLocks noChangeArrowheads="1"/>
          </p:cNvSpPr>
          <p:nvPr/>
        </p:nvSpPr>
        <p:spPr bwMode="auto">
          <a:xfrm>
            <a:off x="335114" y="980728"/>
            <a:ext cx="6911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altLang="de-DE" dirty="0">
                <a:solidFill>
                  <a:srgbClr val="736869"/>
                </a:solidFill>
                <a:latin typeface="Helvetica 63 Medium Extended"/>
                <a:ea typeface="Helvetica 63 Medium Extended"/>
                <a:cs typeface="Helvetica 63 Medium Extended"/>
              </a:rPr>
              <a:t>Warum „europäisches Gymnasium“?</a:t>
            </a:r>
          </a:p>
        </p:txBody>
      </p:sp>
      <p:cxnSp>
        <p:nvCxnSpPr>
          <p:cNvPr id="4" name="Gerade Verbindung 3"/>
          <p:cNvCxnSpPr/>
          <p:nvPr/>
        </p:nvCxnSpPr>
        <p:spPr bwMode="auto">
          <a:xfrm flipH="1">
            <a:off x="0" y="1928813"/>
            <a:ext cx="990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3C1C1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321" name="Textfeld 6"/>
          <p:cNvSpPr txBox="1">
            <a:spLocks noChangeArrowheads="1"/>
          </p:cNvSpPr>
          <p:nvPr/>
        </p:nvSpPr>
        <p:spPr bwMode="auto">
          <a:xfrm>
            <a:off x="344488" y="6453192"/>
            <a:ext cx="36718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altLang="de-DE" sz="900" dirty="0">
                <a:solidFill>
                  <a:srgbClr val="736869"/>
                </a:solidFill>
                <a:latin typeface="Helvetica Neue Light"/>
                <a:ea typeface="Helvetica Neue Light"/>
                <a:cs typeface="Helvetica Neue Light"/>
              </a:rPr>
              <a:t>GLK | 20. Februar 2018 | Seite  7</a:t>
            </a:r>
          </a:p>
        </p:txBody>
      </p:sp>
      <p:sp>
        <p:nvSpPr>
          <p:cNvPr id="7" name="Rechteck 6"/>
          <p:cNvSpPr>
            <a:spLocks noChangeArrowheads="1"/>
          </p:cNvSpPr>
          <p:nvPr/>
        </p:nvSpPr>
        <p:spPr bwMode="auto">
          <a:xfrm>
            <a:off x="335114" y="2414937"/>
            <a:ext cx="6491364" cy="2528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de-DE" sz="2800" dirty="0">
                <a:latin typeface="HelveticaNeueLT Std Lt" pitchFamily="34" charset="0"/>
              </a:rPr>
              <a:t>„</a:t>
            </a:r>
            <a:r>
              <a:rPr lang="de-DE" sz="2000" dirty="0">
                <a:latin typeface="HelveticaNeueLT Std Lt" pitchFamily="34" charset="0"/>
              </a:rPr>
              <a:t>Es gibt drei Hügel, auf denen das Abendland seinen Ausgang genommen hat: Golgatha, die Akropolis in Athen und das Kapitol in Rom. Aus allen drei ist das Abendland geistig gewirkt, und man darf alle drei, man muss sie als Einheit sehen.“ (Theodor Heuss)</a:t>
            </a:r>
            <a:endParaRPr lang="de-DE" dirty="0">
              <a:latin typeface="HelveticaNeueLT Std Lt" pitchFamily="34" charset="0"/>
            </a:endParaRPr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auto">
          <a:xfrm>
            <a:off x="344488" y="5085184"/>
            <a:ext cx="6491364" cy="49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de-DE" sz="2000" dirty="0">
                <a:latin typeface="HelveticaNeueLT Std Lt" pitchFamily="34" charset="0"/>
                <a:sym typeface="Wingdings" panose="05000000000000000000" pitchFamily="2" charset="2"/>
              </a:rPr>
              <a:t> Breit angelegte Allgemeinbildung</a:t>
            </a:r>
            <a:endParaRPr lang="de-DE" sz="2000" dirty="0">
              <a:latin typeface="HelveticaNeueLT Std L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70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0"/>
          <p:cNvSpPr>
            <a:spLocks noChangeArrowheads="1"/>
          </p:cNvSpPr>
          <p:nvPr/>
        </p:nvSpPr>
        <p:spPr bwMode="auto">
          <a:xfrm flipV="1">
            <a:off x="6875466" y="1938338"/>
            <a:ext cx="3030537" cy="4919662"/>
          </a:xfrm>
          <a:prstGeom prst="rect">
            <a:avLst/>
          </a:prstGeom>
          <a:solidFill>
            <a:srgbClr val="7368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de-DE" altLang="de-DE"/>
              <a:t>     </a:t>
            </a:r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7128867" y="2780928"/>
            <a:ext cx="2777133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de-DE" altLang="de-DE" sz="18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</a:rPr>
              <a:t>• Europäisches Gymnasium </a:t>
            </a:r>
          </a:p>
          <a:p>
            <a:pPr>
              <a:lnSpc>
                <a:spcPct val="150000"/>
              </a:lnSpc>
            </a:pPr>
            <a:r>
              <a:rPr lang="de-DE" altLang="de-DE" sz="1800" dirty="0">
                <a:solidFill>
                  <a:schemeClr val="bg1">
                    <a:lumMod val="65000"/>
                  </a:schemeClr>
                </a:solidFill>
                <a:latin typeface="Helvetica Neue"/>
                <a:ea typeface="Helvetica Neue"/>
                <a:cs typeface="Helvetica Neue"/>
              </a:rPr>
              <a:t>• Auslandsaufenthalt in Klasse 10</a:t>
            </a:r>
          </a:p>
          <a:p>
            <a:pPr>
              <a:lnSpc>
                <a:spcPct val="150000"/>
              </a:lnSpc>
            </a:pPr>
            <a:r>
              <a:rPr lang="de-DE" altLang="de-DE" sz="1800" dirty="0">
                <a:solidFill>
                  <a:schemeClr val="bg1">
                    <a:lumMod val="65000"/>
                  </a:schemeClr>
                </a:solidFill>
                <a:latin typeface="Helvetica Neue"/>
                <a:ea typeface="Helvetica Neue"/>
                <a:cs typeface="Helvetica Neue"/>
              </a:rPr>
              <a:t>• Spanisch</a:t>
            </a:r>
          </a:p>
        </p:txBody>
      </p:sp>
      <p:sp>
        <p:nvSpPr>
          <p:cNvPr id="13318" name="Textfeld 11"/>
          <p:cNvSpPr txBox="1">
            <a:spLocks noChangeArrowheads="1"/>
          </p:cNvSpPr>
          <p:nvPr/>
        </p:nvSpPr>
        <p:spPr bwMode="auto">
          <a:xfrm>
            <a:off x="335114" y="980728"/>
            <a:ext cx="6911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altLang="de-DE" dirty="0">
                <a:solidFill>
                  <a:srgbClr val="736869"/>
                </a:solidFill>
                <a:latin typeface="Helvetica 63 Medium Extended"/>
                <a:ea typeface="Helvetica 63 Medium Extended"/>
                <a:cs typeface="Helvetica 63 Medium Extended"/>
              </a:rPr>
              <a:t>Warum „europäisches Gymnasium“?</a:t>
            </a:r>
          </a:p>
        </p:txBody>
      </p:sp>
      <p:cxnSp>
        <p:nvCxnSpPr>
          <p:cNvPr id="4" name="Gerade Verbindung 3"/>
          <p:cNvCxnSpPr/>
          <p:nvPr/>
        </p:nvCxnSpPr>
        <p:spPr bwMode="auto">
          <a:xfrm flipH="1">
            <a:off x="0" y="1928813"/>
            <a:ext cx="990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3C1C1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321" name="Textfeld 6"/>
          <p:cNvSpPr txBox="1">
            <a:spLocks noChangeArrowheads="1"/>
          </p:cNvSpPr>
          <p:nvPr/>
        </p:nvSpPr>
        <p:spPr bwMode="auto">
          <a:xfrm>
            <a:off x="344488" y="6453192"/>
            <a:ext cx="36718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altLang="de-DE" sz="900" dirty="0">
                <a:solidFill>
                  <a:srgbClr val="736869"/>
                </a:solidFill>
                <a:latin typeface="Helvetica Neue Light"/>
                <a:ea typeface="Helvetica Neue Light"/>
                <a:cs typeface="Helvetica Neue Light"/>
              </a:rPr>
              <a:t>GLK | 20. Februar 2018 | Seite  8</a:t>
            </a:r>
          </a:p>
        </p:txBody>
      </p:sp>
      <p:sp>
        <p:nvSpPr>
          <p:cNvPr id="7" name="Rechteck 6"/>
          <p:cNvSpPr>
            <a:spLocks noChangeArrowheads="1"/>
          </p:cNvSpPr>
          <p:nvPr/>
        </p:nvSpPr>
        <p:spPr bwMode="auto">
          <a:xfrm>
            <a:off x="335114" y="3140968"/>
            <a:ext cx="6491364" cy="49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de-DE" sz="2000" dirty="0">
                <a:latin typeface="HelveticaNeueLT Std Lt" pitchFamily="34" charset="0"/>
              </a:rPr>
              <a:t>Zusätzliches Zertifikat = Zusätzliche Qualifikation</a:t>
            </a:r>
          </a:p>
        </p:txBody>
      </p:sp>
    </p:spTree>
    <p:extLst>
      <p:ext uri="{BB962C8B-B14F-4D97-AF65-F5344CB8AC3E}">
        <p14:creationId xmlns:p14="http://schemas.microsoft.com/office/powerpoint/2010/main" val="308128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0"/>
          <p:cNvSpPr>
            <a:spLocks noChangeArrowheads="1"/>
          </p:cNvSpPr>
          <p:nvPr/>
        </p:nvSpPr>
        <p:spPr bwMode="auto">
          <a:xfrm flipV="1">
            <a:off x="6875466" y="1938338"/>
            <a:ext cx="3030537" cy="4919662"/>
          </a:xfrm>
          <a:prstGeom prst="rect">
            <a:avLst/>
          </a:prstGeom>
          <a:solidFill>
            <a:srgbClr val="7368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de-DE" altLang="de-DE"/>
              <a:t>     </a:t>
            </a:r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7128867" y="2780928"/>
            <a:ext cx="2777133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de-DE" altLang="de-DE" sz="1800" dirty="0">
                <a:solidFill>
                  <a:schemeClr val="bg1">
                    <a:lumMod val="65000"/>
                  </a:schemeClr>
                </a:solidFill>
                <a:latin typeface="Helvetica Neue"/>
                <a:ea typeface="Helvetica Neue"/>
                <a:cs typeface="Helvetica Neue"/>
              </a:rPr>
              <a:t>• Europäisches Gymnasium </a:t>
            </a:r>
          </a:p>
          <a:p>
            <a:pPr>
              <a:lnSpc>
                <a:spcPct val="150000"/>
              </a:lnSpc>
            </a:pPr>
            <a:r>
              <a:rPr lang="de-DE" altLang="de-DE" sz="18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</a:rPr>
              <a:t>• Auslandsaufenthalt in Klasse 10</a:t>
            </a:r>
          </a:p>
          <a:p>
            <a:pPr>
              <a:lnSpc>
                <a:spcPct val="150000"/>
              </a:lnSpc>
            </a:pPr>
            <a:r>
              <a:rPr lang="de-DE" altLang="de-DE" sz="1800" dirty="0">
                <a:solidFill>
                  <a:schemeClr val="bg1">
                    <a:lumMod val="65000"/>
                  </a:schemeClr>
                </a:solidFill>
                <a:latin typeface="Helvetica Neue"/>
                <a:ea typeface="Helvetica Neue"/>
                <a:cs typeface="Helvetica Neue"/>
              </a:rPr>
              <a:t>• Spanisch</a:t>
            </a:r>
          </a:p>
        </p:txBody>
      </p:sp>
      <p:sp>
        <p:nvSpPr>
          <p:cNvPr id="13318" name="Textfeld 11"/>
          <p:cNvSpPr txBox="1">
            <a:spLocks noChangeArrowheads="1"/>
          </p:cNvSpPr>
          <p:nvPr/>
        </p:nvSpPr>
        <p:spPr bwMode="auto">
          <a:xfrm>
            <a:off x="335114" y="980728"/>
            <a:ext cx="6911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altLang="de-DE" dirty="0">
                <a:solidFill>
                  <a:srgbClr val="736869"/>
                </a:solidFill>
                <a:latin typeface="Helvetica 63 Medium Extended"/>
                <a:ea typeface="Helvetica 63 Medium Extended"/>
                <a:cs typeface="Helvetica 63 Medium Extended"/>
              </a:rPr>
              <a:t>Auslandsaufenthalt in Kl. 10</a:t>
            </a:r>
          </a:p>
        </p:txBody>
      </p:sp>
      <p:cxnSp>
        <p:nvCxnSpPr>
          <p:cNvPr id="4" name="Gerade Verbindung 3"/>
          <p:cNvCxnSpPr/>
          <p:nvPr/>
        </p:nvCxnSpPr>
        <p:spPr bwMode="auto">
          <a:xfrm flipH="1">
            <a:off x="0" y="1928813"/>
            <a:ext cx="990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3C1C1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321" name="Textfeld 6"/>
          <p:cNvSpPr txBox="1">
            <a:spLocks noChangeArrowheads="1"/>
          </p:cNvSpPr>
          <p:nvPr/>
        </p:nvSpPr>
        <p:spPr bwMode="auto">
          <a:xfrm>
            <a:off x="344488" y="6453192"/>
            <a:ext cx="36718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altLang="de-DE" sz="900" dirty="0">
                <a:solidFill>
                  <a:srgbClr val="736869"/>
                </a:solidFill>
                <a:latin typeface="Helvetica Neue Light"/>
                <a:ea typeface="Helvetica Neue Light"/>
                <a:cs typeface="Helvetica Neue Light"/>
              </a:rPr>
              <a:t>GLK | 20. Februar 2018 | Seite  9</a:t>
            </a:r>
          </a:p>
        </p:txBody>
      </p:sp>
      <p:sp>
        <p:nvSpPr>
          <p:cNvPr id="7" name="Rechteck 6"/>
          <p:cNvSpPr>
            <a:spLocks noChangeArrowheads="1"/>
          </p:cNvSpPr>
          <p:nvPr/>
        </p:nvSpPr>
        <p:spPr bwMode="auto">
          <a:xfrm>
            <a:off x="335114" y="2227551"/>
            <a:ext cx="6491364" cy="95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de-DE" sz="2000" dirty="0">
                <a:latin typeface="HelveticaNeueLT Std Lt" pitchFamily="34" charset="0"/>
              </a:rPr>
              <a:t>• Ausland im 1. Halbjahr Kl. 10:</a:t>
            </a:r>
            <a:br>
              <a:rPr lang="de-DE" sz="2000" dirty="0">
                <a:latin typeface="HelveticaNeueLT Std Lt" pitchFamily="34" charset="0"/>
              </a:rPr>
            </a:br>
            <a:r>
              <a:rPr lang="de-DE" sz="2000" dirty="0">
                <a:latin typeface="HelveticaNeueLT Std Lt" pitchFamily="34" charset="0"/>
              </a:rPr>
              <a:t>Latinum durch Versetzungszeugnis</a:t>
            </a:r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330714" y="3935090"/>
            <a:ext cx="6491364" cy="18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de-DE" sz="2000" dirty="0">
                <a:latin typeface="HelveticaNeueLT Std Lt" pitchFamily="34" charset="0"/>
              </a:rPr>
              <a:t>• Ausland im 2. Halbjahr Kl. 10:</a:t>
            </a:r>
            <a:br>
              <a:rPr lang="de-DE" sz="2000" dirty="0">
                <a:latin typeface="HelveticaNeueLT Std Lt" pitchFamily="34" charset="0"/>
              </a:rPr>
            </a:br>
            <a:r>
              <a:rPr lang="de-DE" sz="2000" dirty="0">
                <a:latin typeface="HelveticaNeueLT Std Lt" pitchFamily="34" charset="0"/>
              </a:rPr>
              <a:t>Latinum durch Halbjahresinformation, wenn Latein-Note „befriedigend“ oder besser</a:t>
            </a:r>
          </a:p>
          <a:p>
            <a:pPr>
              <a:lnSpc>
                <a:spcPct val="150000"/>
              </a:lnSpc>
            </a:pPr>
            <a:endParaRPr lang="de-DE" sz="2000" dirty="0">
              <a:latin typeface="HelveticaNeueLT Std L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75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460</Words>
  <Application>Microsoft Office PowerPoint</Application>
  <PresentationFormat>A4-Papier (210 x 297 mm)</PresentationFormat>
  <Paragraphs>92</Paragraphs>
  <Slides>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9</vt:i4>
      </vt:variant>
    </vt:vector>
  </HeadingPairs>
  <TitlesOfParts>
    <vt:vector size="19" baseType="lpstr">
      <vt:lpstr>Arial</vt:lpstr>
      <vt:lpstr>C Helvetica Condensed</vt:lpstr>
      <vt:lpstr>Helvetica</vt:lpstr>
      <vt:lpstr>Helvetica 43 Light Extended</vt:lpstr>
      <vt:lpstr>Helvetica 63 Medium Extended</vt:lpstr>
      <vt:lpstr>Helvetica Neue</vt:lpstr>
      <vt:lpstr>Helvetica Neue Light</vt:lpstr>
      <vt:lpstr>HelveticaNeueLT Std Lt</vt:lpstr>
      <vt:lpstr>Leere Präsentation</vt:lpstr>
      <vt:lpstr>1_Leere 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a 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 b</dc:creator>
  <cp:lastModifiedBy>David Pricking</cp:lastModifiedBy>
  <cp:revision>188</cp:revision>
  <cp:lastPrinted>2017-12-11T12:34:48Z</cp:lastPrinted>
  <dcterms:created xsi:type="dcterms:W3CDTF">2009-02-11T16:03:17Z</dcterms:created>
  <dcterms:modified xsi:type="dcterms:W3CDTF">2021-11-11T20:42:20Z</dcterms:modified>
</cp:coreProperties>
</file>